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3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C8D8D6"/>
                </a:solidFill>
                <a:latin typeface="Arial"/>
              </a:defRPr>
            </a:pPr>
            <a:r>
              <a:rPr sz="1000" b="0" i="0" u="none" strike="noStrike">
                <a:solidFill>
                  <a:srgbClr val="C8D8D6"/>
                </a:solidFill>
                <a:latin typeface="Arial"/>
              </a:rPr>
              <a:t>Churn Rate by Digital Engagement Level (%)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Churn Rate (%)</c:v>
                </c:pt>
              </c:strCache>
            </c:strRef>
          </c:tx>
          <c:spPr>
            <a:solidFill>
              <a:srgbClr val="0D5C5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100" u="none">
                    <a:solidFill>
                      <a:srgbClr val="F7FAF9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0D5C55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0847A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D64045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Active</c:v>
                  </c:pt>
                  <c:pt idx="1">
                    <c:v>Moderate</c:v>
                  </c:pt>
                  <c:pt idx="2">
                    <c:v>Inactive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14.2</c:v>
                </c:pt>
                <c:pt idx="1">
                  <c:v>19.8</c:v>
                </c:pt>
                <c:pt idx="2">
                  <c:v>26.8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100" u="none">
                  <a:solidFill>
                    <a:srgbClr val="F7FAF9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8D8D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D5A57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8D8D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A3D3A"/>
        </a:solidFill>
        <a:ln>
          <a:noFill/>
        </a:ln>
        <a:effectLst/>
      </c:spPr>
    </c:plotArea>
    <c:plotVisOnly val="1"/>
    <c:dispBlanksAs val="span"/>
  </c:chart>
  <c:spPr>
    <a:solidFill>
      <a:srgbClr val="0A3D3A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C8D8D6"/>
                </a:solidFill>
                <a:latin typeface="Arial"/>
              </a:defRPr>
            </a:pPr>
            <a:r>
              <a:rPr sz="1000" b="0" i="0" u="none" strike="noStrike">
                <a:solidFill>
                  <a:srgbClr val="C8D8D6"/>
                </a:solidFill>
                <a:latin typeface="Arial"/>
              </a:rPr>
              <a:t>Churn Rate by Number of Products Held (%)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Churn Rate (%)</c:v>
                </c:pt>
              </c:strCache>
            </c:strRef>
          </c:tx>
          <c:spPr>
            <a:solidFill>
              <a:srgbClr val="0D5C5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100" u="none">
                    <a:solidFill>
                      <a:srgbClr val="F7FAF9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0D5C55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3B5A7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D64045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1 Product</c:v>
                  </c:pt>
                  <c:pt idx="1">
                    <c:v>2 Products</c:v>
                  </c:pt>
                  <c:pt idx="2">
                    <c:v>3+ Products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18.4</c:v>
                </c:pt>
                <c:pt idx="1">
                  <c:v>12.7</c:v>
                </c:pt>
                <c:pt idx="2">
                  <c:v>85.9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100" u="none">
                  <a:solidFill>
                    <a:srgbClr val="F7FAF9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8D8D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D5A57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8D8D6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A3D3A"/>
        </a:solidFill>
        <a:ln>
          <a:noFill/>
        </a:ln>
        <a:effectLst/>
      </c:spPr>
    </c:plotArea>
    <c:plotVisOnly val="1"/>
    <c:dispBlanksAs val="span"/>
  </c:chart>
  <c:spPr>
    <a:solidFill>
      <a:srgbClr val="0A3D3A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000" b="0" i="0" u="none" strike="noStrike">
                <a:solidFill>
                  <a:srgbClr val="C8D8D6"/>
                </a:solidFill>
                <a:latin typeface="Arial"/>
              </a:defRPr>
            </a:pPr>
            <a:r>
              <a:rPr sz="1000" b="0" i="0" u="none" strike="noStrike">
                <a:solidFill>
                  <a:srgbClr val="C8D8D6"/>
                </a:solidFill>
                <a:latin typeface="Arial"/>
              </a:rPr>
              <a:t>Revenue at Risk Breakdown (%)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 at Risk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D64045"/>
              </a:solidFill>
              <a:effectLst/>
            </c:spPr>
          </c:dPt>
          <c:dPt>
            <c:idx val="1"/>
            <c:bubble3D val="0"/>
            <c:spPr>
              <a:solidFill>
                <a:srgbClr val="E8892A"/>
              </a:solidFill>
              <a:effectLst/>
            </c:spPr>
          </c:dPt>
          <c:dPt>
            <c:idx val="2"/>
            <c:bubble3D val="0"/>
            <c:spPr>
              <a:solidFill>
                <a:srgbClr val="3D5A57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7FAF9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7FAF9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1" i="0" u="none" strike="noStrike">
                      <a:solidFill>
                        <a:srgbClr val="F7FAF9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Product Misalignment</c:v>
                </c:pt>
                <c:pt idx="1">
                  <c:v>Digital Inactivity</c:v>
                </c:pt>
                <c:pt idx="2">
                  <c:v>Other Factors</c:v>
                </c:pt>
              </c:strCache>
            </c:strRef>
          </c:cat>
          <c:val>
            <c:numRef>
              <c:f>Sheet1!$B$2:$B$4</c:f>
              <c:numCache>
                <c:ptCount val="3"/>
                <c:pt idx="0">
                  <c:v>45</c:v>
                </c:pt>
                <c:pt idx="1">
                  <c:v>25</c:v>
                </c:pt>
                <c:pt idx="2">
                  <c:v>30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C8D8D6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80F14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0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411480"/>
            <a:ext cx="53035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3B5A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REDUCING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CUSTOMER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ATTRITION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347472" y="288036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Digital Engagement &amp; Product Strategy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47472" y="3337560"/>
            <a:ext cx="5120640" cy="45720"/>
          </a:xfrm>
          <a:prstGeom prst="rect">
            <a:avLst/>
          </a:prstGeom>
          <a:solidFill>
            <a:srgbClr val="0D5C55"/>
          </a:solidFill>
          <a:ln w="12700">
            <a:solidFill>
              <a:srgbClr val="0D5C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47472" y="34747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Author: </a:t>
            </a:r>
            <a:pPr indent="0" marL="0">
              <a:buNone/>
            </a:pPr>
            <a:r>
              <a:rPr lang="en-US" sz="100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Moreen Gatwiri    </a:t>
            </a:r>
            <a:pPr indent="0" marL="0">
              <a:buNone/>
            </a:pPr>
            <a:r>
              <a:rPr lang="en-US" sz="10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Tool: </a:t>
            </a:r>
            <a:pPr indent="0" marL="0">
              <a:buNone/>
            </a:pPr>
            <a:r>
              <a:rPr lang="en-US" sz="100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Excel · Power Query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47472" y="382219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Type: </a:t>
            </a:r>
            <a:pPr indent="0" marL="0">
              <a:buNone/>
            </a:pPr>
            <a:r>
              <a:rPr lang="en-US" sz="100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Brief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0A3D3A"/>
          </a:solidFill>
          <a:ln w="12700">
            <a:solidFill>
              <a:srgbClr val="0A3D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17920" y="0"/>
            <a:ext cx="2926080" cy="54864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217920" y="18288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400" kern="0" dirty="0">
                <a:solidFill>
                  <a:srgbClr val="C8F0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446520" y="640080"/>
            <a:ext cx="2468880" cy="868680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446520" y="640080"/>
            <a:ext cx="2468880" cy="457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46520" y="713232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F0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20.4%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446520" y="118872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Churn Rate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446520" y="1719072"/>
            <a:ext cx="2468880" cy="868680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46520" y="1719072"/>
            <a:ext cx="2468880" cy="457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46520" y="17922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F0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KES 186M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446520" y="226771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at Risk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446520" y="2798064"/>
            <a:ext cx="2468880" cy="868680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46520" y="2798064"/>
            <a:ext cx="2468880" cy="457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46520" y="2871216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F0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+12.6pp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446520" y="3346704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Inactivity Gap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446520" y="3877056"/>
            <a:ext cx="2468880" cy="868680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446520" y="3877056"/>
            <a:ext cx="2468880" cy="457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46520" y="395020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8F0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85.9%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6446520" y="4425696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Churn: 3+ Products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0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667512"/>
            <a:ext cx="8412480" cy="27432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777240"/>
            <a:ext cx="8412480" cy="50292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777240"/>
            <a:ext cx="64008" cy="5029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804672"/>
            <a:ext cx="8183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 risk is concentrated in digitally inactive and misaligned product segments, exposing KES 186M in revenue.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463040"/>
            <a:ext cx="1965960" cy="141732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463040"/>
            <a:ext cx="1965960" cy="457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572768"/>
            <a:ext cx="196596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F0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20.4%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65760" y="2242566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Churn Rate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5760" y="256855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in 5 customers at risk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2487168" y="1463040"/>
            <a:ext cx="1965960" cy="141732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87168" y="1463040"/>
            <a:ext cx="1965960" cy="4572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87168" y="1572768"/>
            <a:ext cx="196596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3B5A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+12.6pp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2487168" y="2242566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Inactivity Churn Gap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487168" y="256855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vs active customers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608576" y="1463040"/>
            <a:ext cx="1965960" cy="141732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08576" y="1463040"/>
            <a:ext cx="1965960" cy="45720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08576" y="1572768"/>
            <a:ext cx="196596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6404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KES 186M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4608576" y="2242566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at Risk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608576" y="256855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disengaged segments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729984" y="1463040"/>
            <a:ext cx="1965960" cy="141732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729984" y="1463040"/>
            <a:ext cx="1965960" cy="45720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29984" y="1572768"/>
            <a:ext cx="196596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E889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85.9%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6729984" y="2242566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3+ Product Churn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729984" y="2568550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misalignment signal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365760" y="3017520"/>
            <a:ext cx="84124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05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800"/>
              </a:spcAft>
              <a:buNone/>
            </a:pPr>
            <a:r>
              <a:rPr lang="en-US" sz="10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Digitally inactive customers churn at rates 12.6 percentage points higher than active customers.</a:t>
            </a:r>
            <a:endParaRPr lang="en-US" sz="10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050" b="1" dirty="0">
                <a:solidFill>
                  <a:srgbClr val="C8F0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800"/>
              </a:spcAft>
              <a:buNone/>
            </a:pPr>
            <a:r>
              <a:rPr lang="en-US" sz="10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holding 3+ products show 85.9% churn — indicating severe product–customer misalignment rather than loyalty.</a:t>
            </a:r>
            <a:endParaRPr lang="en-US" sz="10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05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pPr indent="0" marL="0">
              <a:spcAft>
                <a:spcPts val="800"/>
              </a:spcAft>
              <a:buNone/>
            </a:pPr>
            <a:r>
              <a:rPr lang="en-US" sz="10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of KES 186M revenue at risk is driven by weak product engagement and digital inactivity combined.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0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 Engagement Drives Churn Risk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667512"/>
            <a:ext cx="8412480" cy="27432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822960"/>
            <a:ext cx="2560320" cy="365760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822960"/>
            <a:ext cx="2560320" cy="64008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0584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C8F0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+12.6pp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365760" y="187452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 GAP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176272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Inactive vs Active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94360" y="2697480"/>
            <a:ext cx="2103120" cy="36576"/>
          </a:xfrm>
          <a:prstGeom prst="rect">
            <a:avLst/>
          </a:prstGeom>
          <a:solidFill>
            <a:srgbClr val="3D5A57"/>
          </a:solidFill>
          <a:ln w="12700">
            <a:solidFill>
              <a:srgbClr val="3D5A5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83464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Customers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94360" y="3081528"/>
            <a:ext cx="2103120" cy="201168"/>
          </a:xfrm>
          <a:prstGeom prst="rect">
            <a:avLst/>
          </a:prstGeom>
          <a:solidFill>
            <a:srgbClr val="0D5C55"/>
          </a:solidFill>
          <a:ln w="12700">
            <a:solidFill>
              <a:srgbClr val="0D5C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3081528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Churn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65760" y="336499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Inactive Customers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94360" y="3611880"/>
            <a:ext cx="2103120" cy="201168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61188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+12.6pp Higher Churn</a:t>
            </a:r>
            <a:endParaRPr lang="en-US" sz="900" dirty="0"/>
          </a:p>
        </p:txBody>
      </p:sp>
      <p:graphicFrame>
        <p:nvGraphicFramePr>
          <p:cNvPr id="17" name="Chart 0" descr=""/>
          <p:cNvGraphicFramePr/>
          <p:nvPr/>
        </p:nvGraphicFramePr>
        <p:xfrm>
          <a:off x="3246120" y="822960"/>
          <a:ext cx="5532120" cy="3017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Text 15"/>
          <p:cNvSpPr/>
          <p:nvPr/>
        </p:nvSpPr>
        <p:spPr>
          <a:xfrm>
            <a:off x="3246120" y="3931920"/>
            <a:ext cx="5532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Digitally inactive customers churn 12.6pp higher than active customers — making digital re-engagement the single highest-leverage retention intervention available.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0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 Engagement Misalignment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667512"/>
            <a:ext cx="8412480" cy="27432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graphicFrame>
        <p:nvGraphicFramePr>
          <p:cNvPr id="5" name="Chart 0" descr=""/>
          <p:cNvGraphicFramePr/>
          <p:nvPr/>
        </p:nvGraphicFramePr>
        <p:xfrm>
          <a:off x="365760" y="822960"/>
          <a:ext cx="512064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5760720" y="822960"/>
            <a:ext cx="3017520" cy="960120"/>
          </a:xfrm>
          <a:prstGeom prst="rect">
            <a:avLst/>
          </a:prstGeom>
          <a:solidFill>
            <a:srgbClr val="0A3D3A"/>
          </a:solidFill>
          <a:ln w="12700">
            <a:solidFill>
              <a:srgbClr val="E8892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760720" y="822960"/>
            <a:ext cx="3017520" cy="54864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760720" y="896112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6404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85.9%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5760720" y="1389888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Churn: 3+ Product Customers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5760720" y="1920240"/>
            <a:ext cx="3017520" cy="960120"/>
          </a:xfrm>
          <a:prstGeom prst="rect">
            <a:avLst/>
          </a:prstGeom>
          <a:solidFill>
            <a:srgbClr val="0A3D3A"/>
          </a:solidFill>
          <a:ln w="12700">
            <a:solidFill>
              <a:srgbClr val="13B5A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760720" y="1920240"/>
            <a:ext cx="3017520" cy="54864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760720" y="1993392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8F04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12.7%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5760720" y="2487168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Churn: 2 Product Customers  ← Optimal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5760720" y="3017520"/>
            <a:ext cx="3017520" cy="100584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5760720" y="3017520"/>
            <a:ext cx="54864" cy="1005840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897880" y="30632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889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5897880" y="333756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products ≠ more loyalty. 3+ products indicates forced cross-selling and poor fit — not engagement.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365760" y="411480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Optimal retention is achieved at 2 products — migrate customers toward this threshold rather than maximising product count.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0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Financial Exposure from Engagement Risk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667512"/>
            <a:ext cx="8412480" cy="27432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804672"/>
            <a:ext cx="8412480" cy="1280160"/>
          </a:xfrm>
          <a:prstGeom prst="rect">
            <a:avLst/>
          </a:prstGeom>
          <a:solidFill>
            <a:srgbClr val="0A3D3A"/>
          </a:solidFill>
          <a:ln w="25400">
            <a:solidFill>
              <a:srgbClr val="D640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804672"/>
            <a:ext cx="8412480" cy="73152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896112"/>
            <a:ext cx="5486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D6404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KES 186M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5943600" y="96012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Revenue at Risk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0" y="13258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digitally inactive and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product-misaligned customers</a:t>
            </a:r>
            <a:endParaRPr lang="en-US" sz="95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365760" y="2240280"/>
          <a:ext cx="4114800" cy="26060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4663440" y="2286000"/>
            <a:ext cx="4114800" cy="731520"/>
          </a:xfrm>
          <a:prstGeom prst="rect">
            <a:avLst/>
          </a:prstGeom>
          <a:solidFill>
            <a:srgbClr val="0A3D3A"/>
          </a:solidFill>
          <a:ln w="12700">
            <a:solidFill>
              <a:srgbClr val="D6404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663440" y="2286000"/>
            <a:ext cx="109728" cy="731520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846320" y="233172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6404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45%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4846320" y="269748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Misalignment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663440" y="3154680"/>
            <a:ext cx="4114800" cy="731520"/>
          </a:xfrm>
          <a:prstGeom prst="rect">
            <a:avLst/>
          </a:prstGeom>
          <a:solidFill>
            <a:srgbClr val="0A3D3A"/>
          </a:solidFill>
          <a:ln w="12700">
            <a:solidFill>
              <a:srgbClr val="E8892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663440" y="3154680"/>
            <a:ext cx="109728" cy="731520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846320" y="32004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889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25%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4846320" y="356616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Inactivity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663440" y="4023360"/>
            <a:ext cx="4114800" cy="731520"/>
          </a:xfrm>
          <a:prstGeom prst="rect">
            <a:avLst/>
          </a:prstGeom>
          <a:solidFill>
            <a:srgbClr val="0A3D3A"/>
          </a:solidFill>
          <a:ln w="12700">
            <a:solidFill>
              <a:srgbClr val="3D5A5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663440" y="4023360"/>
            <a:ext cx="109728" cy="731520"/>
          </a:xfrm>
          <a:prstGeom prst="rect">
            <a:avLst/>
          </a:prstGeom>
          <a:solidFill>
            <a:srgbClr val="3D5A57"/>
          </a:solidFill>
          <a:ln w="12700">
            <a:solidFill>
              <a:srgbClr val="3D5A57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846320" y="40690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D5A5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30%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4846320" y="443484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Combined / Other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4663440" y="457200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of total revenue at risk is directly attributable to addressable engagement failures — product misalignment and digital inactivity.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0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667512"/>
            <a:ext cx="8412480" cy="27432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interventions to protect KES 186M in revenue exposure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4114800" cy="150876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70432"/>
            <a:ext cx="384048" cy="150876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70432"/>
            <a:ext cx="38404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80F1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12618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Reactivation Program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1554480"/>
            <a:ext cx="356616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targeted campaigns to re-engage inactive customers — personalised nudges, app onboarding, and incentivised digital transactions.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1170432"/>
            <a:ext cx="4114800" cy="150876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170432"/>
            <a:ext cx="384048" cy="150876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170432"/>
            <a:ext cx="38404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80F1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120640" y="12618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Portfolio Redesign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120640" y="1554480"/>
            <a:ext cx="356616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forced cross-selling. Audit 3+ product customers for fit — remove or replace products that don't align with customer needs.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2834640"/>
            <a:ext cx="4114800" cy="150876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834640"/>
            <a:ext cx="384048" cy="1508760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834640"/>
            <a:ext cx="38404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80F1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22960" y="292608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Migration Strategy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22960" y="3218688"/>
            <a:ext cx="356616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Migrate customers from 1 product → 2 products (optimal retention segment). Use data-driven triggers to identify and act on migration windows.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63440" y="2834640"/>
            <a:ext cx="4114800" cy="150876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2834640"/>
            <a:ext cx="384048" cy="1508760"/>
          </a:xfrm>
          <a:prstGeom prst="rect">
            <a:avLst/>
          </a:prstGeom>
          <a:solidFill>
            <a:srgbClr val="D64045"/>
          </a:solidFill>
          <a:ln w="12700">
            <a:solidFill>
              <a:srgbClr val="D6404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2834640"/>
            <a:ext cx="38404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80F1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120640" y="292608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Early-Warning Churn Model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120640" y="3218688"/>
            <a:ext cx="3566160" cy="10332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predictive monitoring for high-value at-risk clients. Combine digital activity, product count, and risk score into a churn propensity flag.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0F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7FAF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Impact &amp; Strategic Outlook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667512"/>
            <a:ext cx="8412480" cy="27432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74980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Improving engagement quality is the most direct lever to reduce churn and protect revenue.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2697480" cy="169164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70432"/>
            <a:ext cx="2697480" cy="4572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261872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📉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1627632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Attrition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75488" y="1947672"/>
            <a:ext cx="24780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re-engagement of digitally inactive customers can close the 12.6pp churn gap — directly reducing the overall 20.4% churn rate.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18688" y="1170432"/>
            <a:ext cx="2697480" cy="169164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18688" y="1170432"/>
            <a:ext cx="2697480" cy="457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18688" y="1261872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💰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310128" y="1627632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Protection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328416" y="1947672"/>
            <a:ext cx="24780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Addressing product misalignment and digital inactivity could recover up to 70% of the KES 186M exposure identified in the analysis.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071616" y="1170432"/>
            <a:ext cx="2697480" cy="169164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71616" y="1170432"/>
            <a:ext cx="2697480" cy="4572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71616" y="1261872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📱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163056" y="1627632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Growth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181344" y="1947672"/>
            <a:ext cx="24780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Shifting inactive customers to digital channels reduces branch dependency and lowers cost-to-serve while improving engagement data quality.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65760" y="3090672"/>
            <a:ext cx="4069080" cy="169164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090672"/>
            <a:ext cx="4069080" cy="45720"/>
          </a:xfrm>
          <a:prstGeom prst="rect">
            <a:avLst/>
          </a:prstGeom>
          <a:solidFill>
            <a:srgbClr val="E8892A"/>
          </a:solidFill>
          <a:ln w="12700">
            <a:solidFill>
              <a:srgbClr val="E889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182112"/>
            <a:ext cx="4069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🎯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457200" y="3547872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Smarter Cross-Selling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5488" y="3867912"/>
            <a:ext cx="38496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Moving from volume-based to fit-based product strategy will improve retention among the 3+ product segment currently showing 85.9% churn.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17720" y="3090672"/>
            <a:ext cx="4069080" cy="1691640"/>
          </a:xfrm>
          <a:prstGeom prst="rect">
            <a:avLst/>
          </a:prstGeom>
          <a:solidFill>
            <a:srgbClr val="0A3D3A"/>
          </a:solidFill>
          <a:ln w="12700">
            <a:solidFill>
              <a:srgbClr val="0D5C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17720" y="3090672"/>
            <a:ext cx="4069080" cy="45720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17720" y="3182112"/>
            <a:ext cx="4069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🔮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4709160" y="3547872"/>
            <a:ext cx="3886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3B5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Risk Control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727448" y="3867912"/>
            <a:ext cx="384962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early-warning churn model enables proactive intervention — shifting the bank from reactive loss management to forward-looking risk control.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3D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0" cy="5143500"/>
          </a:xfrm>
          <a:prstGeom prst="rect">
            <a:avLst/>
          </a:prstGeom>
          <a:solidFill>
            <a:srgbClr val="080F14"/>
          </a:solidFill>
          <a:ln w="12700">
            <a:solidFill>
              <a:srgbClr val="080F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3B5A7"/>
          </a:solidFill>
          <a:ln w="12700">
            <a:solidFill>
              <a:srgbClr val="13B5A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822960"/>
            <a:ext cx="4389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13B5A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 YOU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347472" y="173736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47472" y="2286000"/>
            <a:ext cx="4114800" cy="45720"/>
          </a:xfrm>
          <a:prstGeom prst="rect">
            <a:avLst/>
          </a:prstGeom>
          <a:solidFill>
            <a:srgbClr val="0D5C55"/>
          </a:solidFill>
          <a:ln w="12700">
            <a:solidFill>
              <a:srgbClr val="0D5C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7472" y="246888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F0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Moreen Gatwiri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47472" y="278892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Analytics Portfolio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47472" y="30632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8D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Tools: Microsoft Excel · Power Query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212080" y="45720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F0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212080" y="960120"/>
            <a:ext cx="3657600" cy="658368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212080" y="960120"/>
            <a:ext cx="73152" cy="658368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58384" y="1005840"/>
            <a:ext cx="34381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20.4% overall churn rate — concentrated in identifiable, actionable segments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5212080" y="1737360"/>
            <a:ext cx="3657600" cy="658368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212080" y="1737360"/>
            <a:ext cx="73152" cy="658368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58384" y="1783080"/>
            <a:ext cx="34381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+12.6pp churn gap between inactive and active customers — digital re-engagement is the priority lever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212080" y="2514600"/>
            <a:ext cx="3657600" cy="658368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212080" y="2514600"/>
            <a:ext cx="73152" cy="658368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58384" y="2560320"/>
            <a:ext cx="34381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186M at risk — 70% attributable to product misalignment and digital inactivity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5212080" y="3291840"/>
            <a:ext cx="3657600" cy="658368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212080" y="3291840"/>
            <a:ext cx="73152" cy="658368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58384" y="3337560"/>
            <a:ext cx="34381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2-product customers show lowest churn — migrate customers toward this optimal threshold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212080" y="4069080"/>
            <a:ext cx="3657600" cy="658368"/>
          </a:xfrm>
          <a:prstGeom prst="rect">
            <a:avLst/>
          </a:prstGeom>
          <a:solidFill>
            <a:srgbClr val="0D5C55"/>
          </a:solidFill>
          <a:ln w="12700">
            <a:solidFill>
              <a:srgbClr val="1084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212080" y="4069080"/>
            <a:ext cx="73152" cy="658368"/>
          </a:xfrm>
          <a:prstGeom prst="rect">
            <a:avLst/>
          </a:prstGeom>
          <a:solidFill>
            <a:srgbClr val="C8F04C"/>
          </a:solidFill>
          <a:ln w="12700">
            <a:solidFill>
              <a:srgbClr val="C8F0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358384" y="4114800"/>
            <a:ext cx="34381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7F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strategic interventions can materially reduce attrition and protect revenue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Customer Attrition</dc:title>
  <dc:subject>PptxGenJS Presentation</dc:subject>
  <dc:creator>Moreen Gatwiri</dc:creator>
  <cp:lastModifiedBy>Moreen Gatwiri</cp:lastModifiedBy>
  <cp:revision>1</cp:revision>
  <dcterms:created xsi:type="dcterms:W3CDTF">2026-03-15T10:08:53Z</dcterms:created>
  <dcterms:modified xsi:type="dcterms:W3CDTF">2026-03-15T10:08:53Z</dcterms:modified>
</cp:coreProperties>
</file>